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2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1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7C6BE-5EEE-4035-8224-26976EAF3E63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52E65-BCD6-41B8-B2D1-EB975E77075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074592-71B8-42AE-9156-42BC660227A0}" type="datetime1">
              <a:rPr lang="de-DE" altLang="en-US" smtClean="0"/>
              <a:pPr/>
              <a:t>12.11.2011</a:t>
            </a:fld>
            <a:endParaRPr lang="de-DE" altLang="en-US" smtClean="0"/>
          </a:p>
        </p:txBody>
      </p:sp>
      <p:sp>
        <p:nvSpPr>
          <p:cNvPr id="9830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E452F1-C866-43E2-BC48-6C9E6623C518}" type="slidenum">
              <a:rPr lang="de-DE" altLang="en-US" smtClean="0"/>
              <a:pPr/>
              <a:t>1</a:t>
            </a:fld>
            <a:endParaRPr lang="de-DE" altLang="en-US" smtClean="0"/>
          </a:p>
        </p:txBody>
      </p:sp>
      <p:sp>
        <p:nvSpPr>
          <p:cNvPr id="9830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15A27E-5B58-41BA-8365-4FD255C8C7B8}" type="datetime1">
              <a:rPr lang="de-DE" altLang="en-US" smtClean="0"/>
              <a:pPr/>
              <a:t>12.11.2011</a:t>
            </a:fld>
            <a:endParaRPr lang="de-DE" altLang="en-US" smtClean="0"/>
          </a:p>
        </p:txBody>
      </p:sp>
      <p:sp>
        <p:nvSpPr>
          <p:cNvPr id="9933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0A4730-3C5F-4B8B-A97D-0201877EAF06}" type="slidenum">
              <a:rPr lang="de-DE" altLang="en-US" smtClean="0"/>
              <a:pPr/>
              <a:t>2</a:t>
            </a:fld>
            <a:endParaRPr lang="de-DE" altLang="en-US" smtClean="0"/>
          </a:p>
        </p:txBody>
      </p:sp>
      <p:sp>
        <p:nvSpPr>
          <p:cNvPr id="9933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20E177-E674-404B-961A-C465477A78E2}" type="datetime1">
              <a:rPr lang="de-DE" altLang="en-US" smtClean="0"/>
              <a:pPr/>
              <a:t>12.11.2011</a:t>
            </a:fld>
            <a:endParaRPr lang="de-DE" altLang="en-US" smtClean="0"/>
          </a:p>
        </p:txBody>
      </p:sp>
      <p:sp>
        <p:nvSpPr>
          <p:cNvPr id="10957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DCD4D6-F839-4457-A6BA-0FACCF8DC053}" type="slidenum">
              <a:rPr lang="de-DE" altLang="en-US" smtClean="0"/>
              <a:pPr/>
              <a:t>3</a:t>
            </a:fld>
            <a:endParaRPr lang="de-DE" altLang="en-US" smtClean="0"/>
          </a:p>
        </p:txBody>
      </p:sp>
      <p:sp>
        <p:nvSpPr>
          <p:cNvPr id="10957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241867" y="1125539"/>
            <a:ext cx="8726231" cy="581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21345" y="1793876"/>
            <a:ext cx="4299351" cy="20748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61418" y="1793876"/>
            <a:ext cx="4300817" cy="20748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221345" y="4021138"/>
            <a:ext cx="4299351" cy="20748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1418" y="4021138"/>
            <a:ext cx="4300817" cy="20748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F84E2-BCE1-4B34-9A48-1B48EEA3099C}" type="datetimeFigureOut">
              <a:rPr lang="it-IT" smtClean="0"/>
              <a:t>12/11/2011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DE476-EE9C-4DAE-A2C3-168E7A0B3FA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jpeg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stahlblat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78" y="1690689"/>
            <a:ext cx="87071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055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251520" y="1052736"/>
            <a:ext cx="8726231" cy="581025"/>
          </a:xfrm>
        </p:spPr>
        <p:txBody>
          <a:bodyPr>
            <a:noAutofit/>
          </a:bodyPr>
          <a:lstStyle/>
          <a:p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Lubrificazione ottimale = forza tangenziale ottimale</a:t>
            </a:r>
          </a:p>
        </p:txBody>
      </p:sp>
      <p:graphicFrame>
        <p:nvGraphicFramePr>
          <p:cNvPr id="11817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90239" y="3517901"/>
          <a:ext cx="1222523" cy="1370013"/>
        </p:xfrm>
        <a:graphic>
          <a:graphicData uri="http://schemas.openxmlformats.org/presentationml/2006/ole">
            <p:oleObj spid="_x0000_s1026" name="CorelDRAW" r:id="rId5" imgW="1324356" imgH="1369314" progId="CorelDraw.Graphic.8">
              <p:embed/>
            </p:oleObj>
          </a:graphicData>
        </a:graphic>
      </p:graphicFrame>
      <p:graphicFrame>
        <p:nvGraphicFramePr>
          <p:cNvPr id="1181701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700104" y="3648076"/>
          <a:ext cx="1222523" cy="1228725"/>
        </p:xfrm>
        <a:graphic>
          <a:graphicData uri="http://schemas.openxmlformats.org/presentationml/2006/ole">
            <p:oleObj spid="_x0000_s1027" name="CorelDRAW" r:id="rId6" imgW="1324356" imgH="1229106" progId="CorelDraw.Graphic.8">
              <p:embed/>
            </p:oleObj>
          </a:graphicData>
        </a:graphic>
      </p:graphicFrame>
      <p:graphicFrame>
        <p:nvGraphicFramePr>
          <p:cNvPr id="11817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303461" y="3733801"/>
          <a:ext cx="1156560" cy="1228725"/>
        </p:xfrm>
        <a:graphic>
          <a:graphicData uri="http://schemas.openxmlformats.org/presentationml/2006/ole">
            <p:oleObj spid="_x0000_s1028" name="CorelDRAW" r:id="rId7" imgW="1252347" imgH="1229106" progId="CorelDraw.Graphic.8">
              <p:embed/>
            </p:oleObj>
          </a:graphicData>
        </a:graphic>
      </p:graphicFrame>
      <p:pic>
        <p:nvPicPr>
          <p:cNvPr id="2056" name="Picture 7" descr="stahlblatte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98" y="4845050"/>
            <a:ext cx="855765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81704" name="Object 8"/>
          <p:cNvGraphicFramePr>
            <a:graphicFrameLocks noChangeAspect="1"/>
          </p:cNvGraphicFramePr>
          <p:nvPr>
            <p:ph sz="quarter" idx="4"/>
          </p:nvPr>
        </p:nvGraphicFramePr>
        <p:xfrm>
          <a:off x="5482296" y="4702175"/>
          <a:ext cx="771039" cy="433388"/>
        </p:xfrm>
        <a:graphic>
          <a:graphicData uri="http://schemas.openxmlformats.org/presentationml/2006/ole">
            <p:oleObj spid="_x0000_s1029" name="CorelDRAW" r:id="rId9" imgW="835152" imgH="432816" progId="CorelDraw.Graphic.8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600743" y="2147888"/>
            <a:ext cx="1888021" cy="673100"/>
          </a:xfrm>
          <a:prstGeom prst="rect">
            <a:avLst/>
          </a:prstGeom>
          <a:solidFill>
            <a:srgbClr val="585858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657911" y="2198689"/>
            <a:ext cx="1772218" cy="579437"/>
          </a:xfrm>
          <a:prstGeom prst="rect">
            <a:avLst/>
          </a:prstGeom>
          <a:solidFill>
            <a:schemeClr val="bg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CH" sz="2800" b="1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741465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870460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7022909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7163631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7316080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7456802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7609251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7761700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7914149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8078324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8079790" y="2203450"/>
            <a:ext cx="345942" cy="342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242500" y="21986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8383222" y="21986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81720" name="Line 24"/>
          <p:cNvSpPr>
            <a:spLocks noChangeShapeType="1"/>
          </p:cNvSpPr>
          <p:nvPr/>
        </p:nvSpPr>
        <p:spPr bwMode="auto">
          <a:xfrm flipV="1">
            <a:off x="7302887" y="2393950"/>
            <a:ext cx="0" cy="330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811826" y="2211388"/>
            <a:ext cx="1501035" cy="228600"/>
            <a:chOff x="3720" y="4544"/>
            <a:chExt cx="1024" cy="232"/>
          </a:xfrm>
        </p:grpSpPr>
        <p:sp>
          <p:nvSpPr>
            <p:cNvPr id="2079" name="Line 26"/>
            <p:cNvSpPr>
              <a:spLocks noChangeShapeType="1"/>
            </p:cNvSpPr>
            <p:nvPr/>
          </p:nvSpPr>
          <p:spPr bwMode="auto">
            <a:xfrm>
              <a:off x="3720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0" name="Line 27"/>
            <p:cNvSpPr>
              <a:spLocks noChangeShapeType="1"/>
            </p:cNvSpPr>
            <p:nvPr/>
          </p:nvSpPr>
          <p:spPr bwMode="auto">
            <a:xfrm>
              <a:off x="3808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1" name="Line 28"/>
            <p:cNvSpPr>
              <a:spLocks noChangeShapeType="1"/>
            </p:cNvSpPr>
            <p:nvPr/>
          </p:nvSpPr>
          <p:spPr bwMode="auto">
            <a:xfrm>
              <a:off x="3912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2" name="Line 29"/>
            <p:cNvSpPr>
              <a:spLocks noChangeShapeType="1"/>
            </p:cNvSpPr>
            <p:nvPr/>
          </p:nvSpPr>
          <p:spPr bwMode="auto">
            <a:xfrm>
              <a:off x="4008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3" name="Line 30"/>
            <p:cNvSpPr>
              <a:spLocks noChangeShapeType="1"/>
            </p:cNvSpPr>
            <p:nvPr/>
          </p:nvSpPr>
          <p:spPr bwMode="auto">
            <a:xfrm>
              <a:off x="4112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4" name="Line 31"/>
            <p:cNvSpPr>
              <a:spLocks noChangeShapeType="1"/>
            </p:cNvSpPr>
            <p:nvPr/>
          </p:nvSpPr>
          <p:spPr bwMode="auto">
            <a:xfrm>
              <a:off x="4208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5" name="Line 32"/>
            <p:cNvSpPr>
              <a:spLocks noChangeShapeType="1"/>
            </p:cNvSpPr>
            <p:nvPr/>
          </p:nvSpPr>
          <p:spPr bwMode="auto">
            <a:xfrm>
              <a:off x="4312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6" name="Line 33"/>
            <p:cNvSpPr>
              <a:spLocks noChangeShapeType="1"/>
            </p:cNvSpPr>
            <p:nvPr/>
          </p:nvSpPr>
          <p:spPr bwMode="auto">
            <a:xfrm>
              <a:off x="4416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7" name="Line 34"/>
            <p:cNvSpPr>
              <a:spLocks noChangeShapeType="1"/>
            </p:cNvSpPr>
            <p:nvPr/>
          </p:nvSpPr>
          <p:spPr bwMode="auto">
            <a:xfrm>
              <a:off x="4520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8" name="Line 35"/>
            <p:cNvSpPr>
              <a:spLocks noChangeShapeType="1"/>
            </p:cNvSpPr>
            <p:nvPr/>
          </p:nvSpPr>
          <p:spPr bwMode="auto">
            <a:xfrm>
              <a:off x="4632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9" name="Line 36"/>
            <p:cNvSpPr>
              <a:spLocks noChangeShapeType="1"/>
            </p:cNvSpPr>
            <p:nvPr/>
          </p:nvSpPr>
          <p:spPr bwMode="auto">
            <a:xfrm>
              <a:off x="4744" y="4552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81733" name="Line 37"/>
          <p:cNvSpPr>
            <a:spLocks noChangeShapeType="1"/>
          </p:cNvSpPr>
          <p:nvPr/>
        </p:nvSpPr>
        <p:spPr bwMode="auto">
          <a:xfrm flipV="1">
            <a:off x="7616580" y="2390775"/>
            <a:ext cx="0" cy="330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81734" name="Line 38"/>
          <p:cNvSpPr>
            <a:spLocks noChangeShapeType="1"/>
          </p:cNvSpPr>
          <p:nvPr/>
        </p:nvSpPr>
        <p:spPr bwMode="auto">
          <a:xfrm flipV="1">
            <a:off x="7220799" y="2395538"/>
            <a:ext cx="0" cy="330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76" name="Text Box 39"/>
          <p:cNvSpPr txBox="1">
            <a:spLocks noChangeArrowheads="1"/>
          </p:cNvSpPr>
          <p:nvPr/>
        </p:nvSpPr>
        <p:spPr bwMode="auto">
          <a:xfrm>
            <a:off x="6597768" y="2479675"/>
            <a:ext cx="288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0</a:t>
            </a:r>
          </a:p>
        </p:txBody>
      </p:sp>
      <p:sp>
        <p:nvSpPr>
          <p:cNvPr id="2077" name="Text Box 40"/>
          <p:cNvSpPr txBox="1">
            <a:spLocks noChangeArrowheads="1"/>
          </p:cNvSpPr>
          <p:nvPr/>
        </p:nvSpPr>
        <p:spPr bwMode="auto">
          <a:xfrm>
            <a:off x="7839390" y="2484438"/>
            <a:ext cx="649374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100%</a:t>
            </a:r>
          </a:p>
        </p:txBody>
      </p:sp>
      <p:sp>
        <p:nvSpPr>
          <p:cNvPr id="1181737" name="Rectangle 41"/>
          <p:cNvSpPr>
            <a:spLocks noChangeArrowheads="1"/>
          </p:cNvSpPr>
          <p:nvPr/>
        </p:nvSpPr>
        <p:spPr bwMode="auto">
          <a:xfrm>
            <a:off x="755576" y="2060848"/>
            <a:ext cx="201541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dirty="0" smtClean="0"/>
              <a:t>Rottura </a:t>
            </a:r>
            <a:r>
              <a:rPr lang="it-IT" sz="2000" b="1" dirty="0"/>
              <a:t>ottimale dei grani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7185E-6 -3.12139E-6 L 0.26319 0.0122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81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18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954E-6 3.23699E-6 L 0.0332 3.23699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181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18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8 0.00139 L 0.27955 0.00995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181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18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2 0.00047 L 0.03303 0.00047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1181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18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5004E-7 -2.02312E-6 L 0.27683 0.0074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1181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1817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118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3.7037E-7 L 0.04329 -0.00069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1181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1720" grpId="0" animBg="1"/>
      <p:bldP spid="1181733" grpId="0" animBg="1"/>
      <p:bldP spid="1181733" grpId="1" animBg="1"/>
      <p:bldP spid="1181734" grpId="0" animBg="1"/>
      <p:bldP spid="1181734" grpId="1" animBg="1"/>
      <p:bldP spid="11817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764704"/>
            <a:ext cx="6768752" cy="850106"/>
          </a:xfrm>
        </p:spPr>
        <p:txBody>
          <a:bodyPr>
            <a:normAutofit/>
          </a:bodyPr>
          <a:lstStyle/>
          <a:p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Alto potere lubrificante = basse 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forze tangenziali</a:t>
            </a:r>
          </a:p>
        </p:txBody>
      </p:sp>
      <p:pic>
        <p:nvPicPr>
          <p:cNvPr id="37891" name="Picture 3" descr="stahlblat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78" y="1690689"/>
            <a:ext cx="87071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1183748" name="Object 4"/>
          <p:cNvGraphicFramePr>
            <a:graphicFrameLocks noChangeAspect="1"/>
          </p:cNvGraphicFramePr>
          <p:nvPr/>
        </p:nvGraphicFramePr>
        <p:xfrm>
          <a:off x="344477" y="3524251"/>
          <a:ext cx="1222523" cy="1370013"/>
        </p:xfrm>
        <a:graphic>
          <a:graphicData uri="http://schemas.openxmlformats.org/presentationml/2006/ole">
            <p:oleObj spid="_x0000_s2050" name="CorelDRAW" r:id="rId5" imgW="1324356" imgH="1369314" progId="CorelDraw.Graphic.8">
              <p:embed/>
            </p:oleObj>
          </a:graphicData>
        </a:graphic>
      </p:graphicFrame>
      <p:pic>
        <p:nvPicPr>
          <p:cNvPr id="3080" name="Picture 5" descr="stahlblatte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98" y="4845050"/>
            <a:ext cx="855765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83750" name="Object 6"/>
          <p:cNvGraphicFramePr>
            <a:graphicFrameLocks noChangeAspect="1"/>
          </p:cNvGraphicFramePr>
          <p:nvPr/>
        </p:nvGraphicFramePr>
        <p:xfrm>
          <a:off x="7656159" y="3898900"/>
          <a:ext cx="963066" cy="455613"/>
        </p:xfrm>
        <a:graphic>
          <a:graphicData uri="http://schemas.openxmlformats.org/presentationml/2006/ole">
            <p:oleObj spid="_x0000_s2051" name="CorelDRAW" r:id="rId7" imgW="1042416" imgH="455295" progId="CorelDraw.Graphic.8">
              <p:embed/>
            </p:oleObj>
          </a:graphicData>
        </a:graphic>
      </p:graphicFrame>
      <p:graphicFrame>
        <p:nvGraphicFramePr>
          <p:cNvPr id="1183751" name="Object 7"/>
          <p:cNvGraphicFramePr>
            <a:graphicFrameLocks noChangeAspect="1"/>
          </p:cNvGraphicFramePr>
          <p:nvPr/>
        </p:nvGraphicFramePr>
        <p:xfrm>
          <a:off x="7528628" y="3857626"/>
          <a:ext cx="1156560" cy="989013"/>
        </p:xfrm>
        <a:graphic>
          <a:graphicData uri="http://schemas.openxmlformats.org/presentationml/2006/ole">
            <p:oleObj spid="_x0000_s2052" name="CorelDRAW" r:id="rId8" imgW="1252347" imgH="989076" progId="CorelDraw.Graphic.8">
              <p:embed/>
            </p:oleObj>
          </a:graphicData>
        </a:graphic>
      </p:graphicFrame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6600743" y="2147888"/>
            <a:ext cx="1888021" cy="673100"/>
          </a:xfrm>
          <a:prstGeom prst="rect">
            <a:avLst/>
          </a:prstGeom>
          <a:solidFill>
            <a:srgbClr val="585858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6657911" y="2198689"/>
            <a:ext cx="1772218" cy="579437"/>
          </a:xfrm>
          <a:prstGeom prst="rect">
            <a:avLst/>
          </a:prstGeom>
          <a:solidFill>
            <a:schemeClr val="bg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CH" sz="2800" b="1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6741465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6870460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7022909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7163631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7316080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7456802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7609251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>
            <a:off x="7761700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1" name="Line 18"/>
          <p:cNvSpPr>
            <a:spLocks noChangeShapeType="1"/>
          </p:cNvSpPr>
          <p:nvPr/>
        </p:nvSpPr>
        <p:spPr bwMode="auto">
          <a:xfrm>
            <a:off x="7914149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2" name="Line 19"/>
          <p:cNvSpPr>
            <a:spLocks noChangeShapeType="1"/>
          </p:cNvSpPr>
          <p:nvPr/>
        </p:nvSpPr>
        <p:spPr bwMode="auto">
          <a:xfrm>
            <a:off x="8078324" y="21859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3" name="Rectangle 20"/>
          <p:cNvSpPr>
            <a:spLocks noChangeArrowheads="1"/>
          </p:cNvSpPr>
          <p:nvPr/>
        </p:nvSpPr>
        <p:spPr bwMode="auto">
          <a:xfrm>
            <a:off x="8079790" y="2203450"/>
            <a:ext cx="345942" cy="342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94" name="Line 21"/>
          <p:cNvSpPr>
            <a:spLocks noChangeShapeType="1"/>
          </p:cNvSpPr>
          <p:nvPr/>
        </p:nvSpPr>
        <p:spPr bwMode="auto">
          <a:xfrm>
            <a:off x="8242500" y="21986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>
            <a:off x="8383222" y="2198688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83767" name="Line 23"/>
          <p:cNvSpPr>
            <a:spLocks noChangeShapeType="1"/>
          </p:cNvSpPr>
          <p:nvPr/>
        </p:nvSpPr>
        <p:spPr bwMode="auto">
          <a:xfrm flipV="1">
            <a:off x="7302887" y="2393950"/>
            <a:ext cx="0" cy="330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811826" y="2211388"/>
            <a:ext cx="1501035" cy="228600"/>
            <a:chOff x="3720" y="4544"/>
            <a:chExt cx="1024" cy="232"/>
          </a:xfrm>
        </p:grpSpPr>
        <p:sp>
          <p:nvSpPr>
            <p:cNvPr id="3101" name="Line 25"/>
            <p:cNvSpPr>
              <a:spLocks noChangeShapeType="1"/>
            </p:cNvSpPr>
            <p:nvPr/>
          </p:nvSpPr>
          <p:spPr bwMode="auto">
            <a:xfrm>
              <a:off x="3720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02" name="Line 26"/>
            <p:cNvSpPr>
              <a:spLocks noChangeShapeType="1"/>
            </p:cNvSpPr>
            <p:nvPr/>
          </p:nvSpPr>
          <p:spPr bwMode="auto">
            <a:xfrm>
              <a:off x="3808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03" name="Line 27"/>
            <p:cNvSpPr>
              <a:spLocks noChangeShapeType="1"/>
            </p:cNvSpPr>
            <p:nvPr/>
          </p:nvSpPr>
          <p:spPr bwMode="auto">
            <a:xfrm>
              <a:off x="3912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04" name="Line 28"/>
            <p:cNvSpPr>
              <a:spLocks noChangeShapeType="1"/>
            </p:cNvSpPr>
            <p:nvPr/>
          </p:nvSpPr>
          <p:spPr bwMode="auto">
            <a:xfrm>
              <a:off x="4008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05" name="Line 29"/>
            <p:cNvSpPr>
              <a:spLocks noChangeShapeType="1"/>
            </p:cNvSpPr>
            <p:nvPr/>
          </p:nvSpPr>
          <p:spPr bwMode="auto">
            <a:xfrm>
              <a:off x="4112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06" name="Line 30"/>
            <p:cNvSpPr>
              <a:spLocks noChangeShapeType="1"/>
            </p:cNvSpPr>
            <p:nvPr/>
          </p:nvSpPr>
          <p:spPr bwMode="auto">
            <a:xfrm>
              <a:off x="4208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07" name="Line 31"/>
            <p:cNvSpPr>
              <a:spLocks noChangeShapeType="1"/>
            </p:cNvSpPr>
            <p:nvPr/>
          </p:nvSpPr>
          <p:spPr bwMode="auto">
            <a:xfrm>
              <a:off x="4312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08" name="Line 32"/>
            <p:cNvSpPr>
              <a:spLocks noChangeShapeType="1"/>
            </p:cNvSpPr>
            <p:nvPr/>
          </p:nvSpPr>
          <p:spPr bwMode="auto">
            <a:xfrm>
              <a:off x="4416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09" name="Line 33"/>
            <p:cNvSpPr>
              <a:spLocks noChangeShapeType="1"/>
            </p:cNvSpPr>
            <p:nvPr/>
          </p:nvSpPr>
          <p:spPr bwMode="auto">
            <a:xfrm>
              <a:off x="4520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10" name="Line 34"/>
            <p:cNvSpPr>
              <a:spLocks noChangeShapeType="1"/>
            </p:cNvSpPr>
            <p:nvPr/>
          </p:nvSpPr>
          <p:spPr bwMode="auto">
            <a:xfrm>
              <a:off x="4632" y="4544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11" name="Line 35"/>
            <p:cNvSpPr>
              <a:spLocks noChangeShapeType="1"/>
            </p:cNvSpPr>
            <p:nvPr/>
          </p:nvSpPr>
          <p:spPr bwMode="auto">
            <a:xfrm>
              <a:off x="4744" y="4552"/>
              <a:ext cx="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6597768" y="2479675"/>
            <a:ext cx="288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0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7839390" y="2484438"/>
            <a:ext cx="649374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100%</a:t>
            </a:r>
          </a:p>
        </p:txBody>
      </p:sp>
      <p:sp>
        <p:nvSpPr>
          <p:cNvPr id="1183782" name="Rectangle 38"/>
          <p:cNvSpPr>
            <a:spLocks noChangeArrowheads="1"/>
          </p:cNvSpPr>
          <p:nvPr/>
        </p:nvSpPr>
        <p:spPr bwMode="auto">
          <a:xfrm>
            <a:off x="756381" y="2225676"/>
            <a:ext cx="3321626" cy="10064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/>
              <a:t>Niente </a:t>
            </a:r>
            <a:r>
              <a:rPr lang="it-IT" sz="2000" b="1" dirty="0" smtClean="0"/>
              <a:t>rottura </a:t>
            </a:r>
            <a:r>
              <a:rPr lang="it-IT" sz="2000" b="1" dirty="0"/>
              <a:t>dei grani</a:t>
            </a:r>
          </a:p>
          <a:p>
            <a:pPr algn="ctr">
              <a:defRPr/>
            </a:pPr>
            <a:r>
              <a:rPr lang="it-IT" sz="2000" b="1" i="1" dirty="0">
                <a:solidFill>
                  <a:srgbClr val="FF5050"/>
                </a:solidFill>
              </a:rPr>
              <a:t>bruciature</a:t>
            </a:r>
          </a:p>
          <a:p>
            <a:pPr algn="ctr">
              <a:defRPr/>
            </a:pPr>
            <a:r>
              <a:rPr lang="it-IT" sz="2000" b="1" dirty="0"/>
              <a:t>Grani interi si staccano</a:t>
            </a:r>
          </a:p>
        </p:txBody>
      </p:sp>
      <p:graphicFrame>
        <p:nvGraphicFramePr>
          <p:cNvPr id="1183783" name="Object 39"/>
          <p:cNvGraphicFramePr>
            <a:graphicFrameLocks noChangeAspect="1"/>
          </p:cNvGraphicFramePr>
          <p:nvPr>
            <p:ph idx="1"/>
          </p:nvPr>
        </p:nvGraphicFramePr>
        <p:xfrm>
          <a:off x="6052513" y="4832350"/>
          <a:ext cx="2777794" cy="300038"/>
        </p:xfrm>
        <a:graphic>
          <a:graphicData uri="http://schemas.openxmlformats.org/presentationml/2006/ole">
            <p:oleObj spid="_x0000_s2053" name="CorelDRAW" r:id="rId9" imgW="1637386" imgH="205435" progId="CorelDraw.Graphic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70329E-7 -3.3526E-6 L 0.7838 0.04625 " pathEditMode="relative" rAng="0" ptsTypes="AA">
                                      <p:cBhvr>
                                        <p:cTn id="6" dur="9000" fill="hold"/>
                                        <p:tgtEl>
                                          <p:spTgt spid="1183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" y="2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18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954E-6 3.23699E-6 L 0.11676 3.23699E-6 " pathEditMode="relative" rAng="0" ptsTypes="AA">
                                      <p:cBhvr>
                                        <p:cTn id="8" dur="9000" fill="hold"/>
                                        <p:tgtEl>
                                          <p:spTgt spid="1183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8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8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8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67" grpId="0" animBg="1"/>
      <p:bldP spid="11837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intergrund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662" y="1700213"/>
            <a:ext cx="6328093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10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836712"/>
            <a:ext cx="8208912" cy="720080"/>
          </a:xfrm>
        </p:spPr>
        <p:txBody>
          <a:bodyPr>
            <a:normAutofit/>
          </a:bodyPr>
          <a:lstStyle/>
          <a:p>
            <a:r>
              <a:rPr lang="it-IT" sz="1800" b="1" i="1" dirty="0" smtClean="0">
                <a:latin typeface="Arial" pitchFamily="34" charset="0"/>
                <a:cs typeface="Arial" pitchFamily="34" charset="0"/>
              </a:rPr>
              <a:t>Una maggiore lubrificazione genera un aumento delle bavature in uscita</a:t>
            </a:r>
            <a:endParaRPr lang="it-IT" sz="1800" b="1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02180" name="Object 4"/>
          <p:cNvGraphicFramePr>
            <a:graphicFrameLocks noChangeAspect="1"/>
          </p:cNvGraphicFramePr>
          <p:nvPr>
            <p:ph idx="1"/>
          </p:nvPr>
        </p:nvGraphicFramePr>
        <p:xfrm>
          <a:off x="561423" y="4833938"/>
          <a:ext cx="708007" cy="506412"/>
        </p:xfrm>
        <a:graphic>
          <a:graphicData uri="http://schemas.openxmlformats.org/presentationml/2006/ole">
            <p:oleObj spid="_x0000_s3074" name="CorelDRAW" r:id="rId5" imgW="767486" imgH="506882" progId="CorelDraw.Graphic.8">
              <p:embed/>
            </p:oleObj>
          </a:graphicData>
        </a:graphic>
      </p:graphicFrame>
      <p:graphicFrame>
        <p:nvGraphicFramePr>
          <p:cNvPr id="1202181" name="Object 5"/>
          <p:cNvGraphicFramePr>
            <a:graphicFrameLocks noChangeAspect="1"/>
          </p:cNvGraphicFramePr>
          <p:nvPr/>
        </p:nvGraphicFramePr>
        <p:xfrm>
          <a:off x="309296" y="3581401"/>
          <a:ext cx="1222523" cy="1370013"/>
        </p:xfrm>
        <a:graphic>
          <a:graphicData uri="http://schemas.openxmlformats.org/presentationml/2006/ole">
            <p:oleObj spid="_x0000_s3075" name="CorelDRAW" r:id="rId6" imgW="1324356" imgH="1369314" progId="CorelDraw.Graphic.8">
              <p:embed/>
            </p:oleObj>
          </a:graphicData>
        </a:graphic>
      </p:graphicFrame>
      <p:pic>
        <p:nvPicPr>
          <p:cNvPr id="4102" name="Picture 6" descr="stahlblatte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98" y="4845050"/>
            <a:ext cx="53914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796136" y="1700808"/>
            <a:ext cx="2434784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/>
              <a:t>Prima che si formi il truciolo il grano traccia un </a:t>
            </a:r>
            <a:r>
              <a:rPr lang="it-IT" sz="2000" dirty="0" smtClean="0"/>
              <a:t>solco senza asportare il materiale</a:t>
            </a:r>
            <a:endParaRPr lang="it-IT" sz="2000" dirty="0">
              <a:latin typeface="Verdana" pitchFamily="34" charset="0"/>
            </a:endParaRPr>
          </a:p>
          <a:p>
            <a:endParaRPr lang="de-DE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564E-6 -7.40741E-7 L 0.57228 -0.00093 " pathEditMode="relative" rAng="0" ptsTypes="AA">
                                      <p:cBhvr>
                                        <p:cTn id="6" dur="9000" fill="hold"/>
                                        <p:tgtEl>
                                          <p:spTgt spid="1202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7 3.33333E-6 L 0.52885 3.33333E-6 " pathEditMode="relative" rAng="0" ptsTypes="AA">
                                      <p:cBhvr>
                                        <p:cTn id="8" dur="9000" fill="hold"/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Presentazione su schermo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Tema di Office</vt:lpstr>
      <vt:lpstr>CorelDRAW 8.0-Grafik</vt:lpstr>
      <vt:lpstr>Lubrificazione ottimale = forza tangenziale ottimale</vt:lpstr>
      <vt:lpstr>Alto potere lubrificante = basse forze tangenziali</vt:lpstr>
      <vt:lpstr>Una maggiore lubrificazione genera un aumento delle bavature in uscita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Lubrificazione ottimale = forza tangenziale ottimale</dc:title>
  <dc:creator>Gianfranco</dc:creator>
  <cp:lastModifiedBy>Gianfranco</cp:lastModifiedBy>
  <cp:revision>2</cp:revision>
  <dcterms:created xsi:type="dcterms:W3CDTF">2011-11-12T09:32:00Z</dcterms:created>
  <dcterms:modified xsi:type="dcterms:W3CDTF">2011-11-12T09:43:47Z</dcterms:modified>
</cp:coreProperties>
</file>